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8" d="100"/>
          <a:sy n="108" d="100"/>
        </p:scale>
        <p:origin x="42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267B3-3E8E-4594-A333-9B4CF0E43A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191C035-1754-4295-BFB3-8EB809738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FE97C5C-6FE4-45A1-81FB-E7D48E267136}"/>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324CFBD8-9788-4033-AFAF-FE26B2209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76D8BA-EF35-48EA-940E-F60ACC00113B}"/>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1163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FC0DE-7D3D-4982-A391-3F2615D6FB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BA1BF43-4354-4943-82CF-F5F975FEBF5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926E95-BAAB-4F89-B8BD-AE716131CC36}"/>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2F821EAD-4635-454F-B7B8-9D881ED69A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14D338-4D75-45E1-8AA4-49BDA53C755C}"/>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51822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44A8B5-B542-4291-8C97-FD1906833F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A8C428-3231-4FDE-8C96-FD4E0FC5AB6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3F9E1C-D241-4DC6-94DD-8F62E2D7392B}"/>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092D1171-E590-42C7-A05F-E89D37A74A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FA9785-48ED-4313-92A3-2BDEE2BDE654}"/>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00402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AC7F3-326D-4802-82EE-F4684BCD2E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384DB8-15C7-4A17-BCE3-78EBF9B316E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36E102-1D43-492C-A7CF-49F6CD3E739F}"/>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AC7AF9B0-390C-4A26-8226-6DAC817EAD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6BA64C-F710-49C1-82D1-8B8BC42B3700}"/>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366680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04981-7CEB-495A-8B45-814B522FA29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7C77D1-0CA7-44BE-9961-B74D370E2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C87FD16-7EF1-4DBC-B7E8-FA572BE89E17}"/>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8E16D15D-2D61-4F95-942C-A7C7D7CCBE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6F3443-DF2B-42F3-9D24-CF195D0CD301}"/>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36058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0E33B-5BB3-41E8-991D-DF4244F746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EF9F80-41FC-4C3D-B5FA-D896DCFC323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C0E6E34-7140-406C-8482-AC470AB3DFD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70E93DB-70B5-4AEE-9054-BD8B0E61B4BF}"/>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77855BFC-28A1-4B4A-B0CB-1DE0B33C37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56A19B-BD72-475D-BF9A-F6D458A2C357}"/>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52264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402D2-D208-4F72-B2A3-EC1FD14062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1BACDE-E182-4914-A60D-5B19E4E22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E2B0219-53A2-4A47-B5CB-6036C8E353B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E1B7D7-F799-4A1C-962C-6B90308FD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18F9B3B-5EB0-4C53-BC50-03C7826EEB8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B56140A-DAA5-42CE-8C7F-75575CBF7B02}"/>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8" name="Espace réservé du pied de page 7">
            <a:extLst>
              <a:ext uri="{FF2B5EF4-FFF2-40B4-BE49-F238E27FC236}">
                <a16:creationId xmlns:a16="http://schemas.microsoft.com/office/drawing/2014/main" id="{2F62A40B-6062-4816-BBCF-1CA5605A68A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DA24B3-3AD0-4D8E-BAF1-452EAD39B9E6}"/>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106615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2138C-33A5-4801-80E5-3DE2A7FD97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6E7BD9-4CBE-4079-851A-82BECF2D613B}"/>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4" name="Espace réservé du pied de page 3">
            <a:extLst>
              <a:ext uri="{FF2B5EF4-FFF2-40B4-BE49-F238E27FC236}">
                <a16:creationId xmlns:a16="http://schemas.microsoft.com/office/drawing/2014/main" id="{C3FD360A-12F5-421C-BAD1-1E3490940D8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BFB4AC2-D4F3-4939-9EFB-02FBB7429A8C}"/>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71185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B9E7F7-A97A-4973-846B-0C147608CDA4}"/>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3" name="Espace réservé du pied de page 2">
            <a:extLst>
              <a:ext uri="{FF2B5EF4-FFF2-40B4-BE49-F238E27FC236}">
                <a16:creationId xmlns:a16="http://schemas.microsoft.com/office/drawing/2014/main" id="{B2D80FA6-53FB-4D75-B908-E6FB79AD8DE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42EAC5C-2A2A-4E33-A0A0-679E5BABD56B}"/>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24121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3969A-C97C-437C-A83B-B1397A4D9F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A93BB97-FF7D-4E87-B5ED-A207ED5A6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8A266E-8CA4-4647-8E36-18292FC2B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4AF855C-8F3F-47F7-9A1D-E3955A5BEB01}"/>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88498717-5E6C-4363-A91D-6BA5CD795D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B794D8-D702-4E3F-8474-1C84B7FE279C}"/>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80574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E8FD1-D861-4B8C-8A0E-F34D9A0367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443A9F6-0A86-4610-8B71-6B112DF8F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2EC52F-E3E4-4885-A7C8-721AD3B3A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AE95267-D5A5-44A0-BAEA-8ECE1334B2B6}"/>
              </a:ext>
            </a:extLst>
          </p:cNvPr>
          <p:cNvSpPr>
            <a:spLocks noGrp="1"/>
          </p:cNvSpPr>
          <p:nvPr>
            <p:ph type="dt" sz="half" idx="10"/>
          </p:nvPr>
        </p:nvSpPr>
        <p:spPr/>
        <p:txBody>
          <a:bodyPr/>
          <a:lstStyle/>
          <a:p>
            <a:fld id="{4F4602B2-0988-4E0B-B220-40C2C138ED01}" type="datetimeFigureOut">
              <a:rPr lang="fr-FR" smtClean="0"/>
              <a:t>16/11/2022</a:t>
            </a:fld>
            <a:endParaRPr lang="fr-FR"/>
          </a:p>
        </p:txBody>
      </p:sp>
      <p:sp>
        <p:nvSpPr>
          <p:cNvPr id="6" name="Espace réservé du pied de page 5">
            <a:extLst>
              <a:ext uri="{FF2B5EF4-FFF2-40B4-BE49-F238E27FC236}">
                <a16:creationId xmlns:a16="http://schemas.microsoft.com/office/drawing/2014/main" id="{AFD7B4F6-EE75-4625-ADB9-AA6365DCC0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533AC4-F930-490F-92FF-7DC37A8B9C75}"/>
              </a:ext>
            </a:extLst>
          </p:cNvPr>
          <p:cNvSpPr>
            <a:spLocks noGrp="1"/>
          </p:cNvSpPr>
          <p:nvPr>
            <p:ph type="sldNum" sz="quarter" idx="12"/>
          </p:nvPr>
        </p:nvSpPr>
        <p:spPr/>
        <p:txBody>
          <a:bodyPr/>
          <a:lstStyle/>
          <a:p>
            <a:fld id="{0C2251E1-DC47-4A37-AAA0-9AE23361A1B3}" type="slidenum">
              <a:rPr lang="fr-FR" smtClean="0"/>
              <a:t>‹N°›</a:t>
            </a:fld>
            <a:endParaRPr lang="fr-FR"/>
          </a:p>
        </p:txBody>
      </p:sp>
    </p:spTree>
    <p:extLst>
      <p:ext uri="{BB962C8B-B14F-4D97-AF65-F5344CB8AC3E}">
        <p14:creationId xmlns:p14="http://schemas.microsoft.com/office/powerpoint/2010/main" val="217399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52938D-A39D-4609-9972-5A09BEE67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EA44C7-8C11-4A1A-9696-6B8BF671D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B6EB6D-E7F0-4247-AA31-1E0BB5791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602B2-0988-4E0B-B220-40C2C138ED01}" type="datetimeFigureOut">
              <a:rPr lang="fr-FR" smtClean="0"/>
              <a:t>16/11/2022</a:t>
            </a:fld>
            <a:endParaRPr lang="fr-FR"/>
          </a:p>
        </p:txBody>
      </p:sp>
      <p:sp>
        <p:nvSpPr>
          <p:cNvPr id="5" name="Espace réservé du pied de page 4">
            <a:extLst>
              <a:ext uri="{FF2B5EF4-FFF2-40B4-BE49-F238E27FC236}">
                <a16:creationId xmlns:a16="http://schemas.microsoft.com/office/drawing/2014/main" id="{ABE7B0A2-6650-4BEC-AE97-AD165ABC8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148D58-6B35-4C23-81D4-5FB57076D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51E1-DC47-4A37-AAA0-9AE23361A1B3}" type="slidenum">
              <a:rPr lang="fr-FR" smtClean="0"/>
              <a:t>‹N°›</a:t>
            </a:fld>
            <a:endParaRPr lang="fr-FR"/>
          </a:p>
        </p:txBody>
      </p:sp>
    </p:spTree>
    <p:extLst>
      <p:ext uri="{BB962C8B-B14F-4D97-AF65-F5344CB8AC3E}">
        <p14:creationId xmlns:p14="http://schemas.microsoft.com/office/powerpoint/2010/main" val="206640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FC8FE-7680-44FB-AC5F-A6F1D777A121}"/>
              </a:ext>
            </a:extLst>
          </p:cNvPr>
          <p:cNvSpPr>
            <a:spLocks noGrp="1"/>
          </p:cNvSpPr>
          <p:nvPr>
            <p:ph type="ctrTitle"/>
          </p:nvPr>
        </p:nvSpPr>
        <p:spPr>
          <a:xfrm>
            <a:off x="638175" y="1122363"/>
            <a:ext cx="11268075" cy="2117988"/>
          </a:xfrm>
        </p:spPr>
        <p:txBody>
          <a:bodyPr>
            <a:normAutofit/>
          </a:bodyPr>
          <a:lstStyle/>
          <a:p>
            <a:r>
              <a:rPr lang="fr-FR" sz="4400" b="1" dirty="0">
                <a:solidFill>
                  <a:srgbClr val="0070C0"/>
                </a:solidFill>
                <a:latin typeface="Marianne" panose="02000000000000000000" pitchFamily="50" charset="0"/>
              </a:rPr>
              <a:t>LA COMMISSION DES SECOURS ET DES PRESTATIONS COMPLEMENTAIRES </a:t>
            </a:r>
            <a:br>
              <a:rPr lang="fr-FR" b="1" dirty="0">
                <a:solidFill>
                  <a:srgbClr val="0070C0"/>
                </a:solidFill>
                <a:latin typeface="Marianne" panose="02000000000000000000" pitchFamily="50" charset="0"/>
              </a:rPr>
            </a:br>
            <a:r>
              <a:rPr lang="fr-FR" sz="4400" b="1" dirty="0">
                <a:solidFill>
                  <a:srgbClr val="0070C0"/>
                </a:solidFill>
                <a:latin typeface="Marianne" panose="02000000000000000000" pitchFamily="50" charset="0"/>
              </a:rPr>
              <a:t>CNMSS</a:t>
            </a:r>
          </a:p>
        </p:txBody>
      </p:sp>
      <p:sp>
        <p:nvSpPr>
          <p:cNvPr id="3" name="Sous-titre 2">
            <a:extLst>
              <a:ext uri="{FF2B5EF4-FFF2-40B4-BE49-F238E27FC236}">
                <a16:creationId xmlns:a16="http://schemas.microsoft.com/office/drawing/2014/main" id="{04714EA6-D3DA-45AD-A9DB-C54DC0657519}"/>
              </a:ext>
            </a:extLst>
          </p:cNvPr>
          <p:cNvSpPr>
            <a:spLocks noGrp="1"/>
          </p:cNvSpPr>
          <p:nvPr>
            <p:ph type="subTitle" idx="1"/>
          </p:nvPr>
        </p:nvSpPr>
        <p:spPr>
          <a:xfrm>
            <a:off x="638175" y="3240351"/>
            <a:ext cx="11268075" cy="3284736"/>
          </a:xfrm>
        </p:spPr>
        <p:txBody>
          <a:bodyPr>
            <a:normAutofit/>
          </a:bodyPr>
          <a:lstStyle/>
          <a:p>
            <a:r>
              <a:rPr lang="fr-FR" dirty="0">
                <a:solidFill>
                  <a:srgbClr val="FF0000"/>
                </a:solidFill>
                <a:latin typeface="Marianne" panose="02000000000000000000" pitchFamily="50" charset="0"/>
              </a:rPr>
              <a:t>Présentation ANOPEX 19 Novembre 2022</a:t>
            </a:r>
          </a:p>
          <a:p>
            <a:endParaRPr lang="fr-FR" dirty="0">
              <a:solidFill>
                <a:srgbClr val="FF0000"/>
              </a:solidFill>
              <a:latin typeface="Marianne" panose="02000000000000000000" pitchFamily="50" charset="0"/>
            </a:endParaRPr>
          </a:p>
          <a:p>
            <a:r>
              <a:rPr lang="fr-FR" b="1" dirty="0">
                <a:latin typeface="Marianne" panose="02000000000000000000" pitchFamily="50" charset="0"/>
              </a:rPr>
              <a:t>La CSPC est une commission NATIONALE</a:t>
            </a:r>
          </a:p>
          <a:p>
            <a:r>
              <a:rPr lang="fr-FR" sz="3600" b="1" dirty="0">
                <a:latin typeface="Marianne" panose="02000000000000000000" pitchFamily="50" charset="0"/>
              </a:rPr>
              <a:t>Membres ANOPEX représentent tous les OPEX de France</a:t>
            </a:r>
          </a:p>
          <a:p>
            <a:r>
              <a:rPr lang="fr-FR" sz="3600" b="1" dirty="0">
                <a:latin typeface="Marianne" panose="02000000000000000000" pitchFamily="50" charset="0"/>
              </a:rPr>
              <a:t>1 réunion / mois / Budget 1,5 MF</a:t>
            </a:r>
          </a:p>
        </p:txBody>
      </p:sp>
    </p:spTree>
    <p:extLst>
      <p:ext uri="{BB962C8B-B14F-4D97-AF65-F5344CB8AC3E}">
        <p14:creationId xmlns:p14="http://schemas.microsoft.com/office/powerpoint/2010/main" val="93752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21E0E-6880-4075-A70C-9E21230812DE}"/>
              </a:ext>
            </a:extLst>
          </p:cNvPr>
          <p:cNvSpPr>
            <a:spLocks noGrp="1"/>
          </p:cNvSpPr>
          <p:nvPr>
            <p:ph type="title"/>
          </p:nvPr>
        </p:nvSpPr>
        <p:spPr>
          <a:xfrm>
            <a:off x="838200" y="250825"/>
            <a:ext cx="10515600" cy="1325563"/>
          </a:xfrm>
        </p:spPr>
        <p:txBody>
          <a:bodyPr>
            <a:normAutofit/>
          </a:bodyPr>
          <a:lstStyle/>
          <a:p>
            <a:pPr algn="ctr"/>
            <a:r>
              <a:rPr lang="fr-FR" sz="3600" b="1" dirty="0">
                <a:solidFill>
                  <a:srgbClr val="0070C0"/>
                </a:solidFill>
                <a:latin typeface="Marianne" panose="02000000000000000000" pitchFamily="50" charset="0"/>
              </a:rPr>
              <a:t>LA COMMISSION DES SECOURS ET DES PRESTATIONS COMPLEMENTAIRES</a:t>
            </a:r>
          </a:p>
        </p:txBody>
      </p:sp>
      <p:sp>
        <p:nvSpPr>
          <p:cNvPr id="3" name="Espace réservé du contenu 2">
            <a:extLst>
              <a:ext uri="{FF2B5EF4-FFF2-40B4-BE49-F238E27FC236}">
                <a16:creationId xmlns:a16="http://schemas.microsoft.com/office/drawing/2014/main" id="{1B1A0045-CCBD-4A25-8543-D961B97B900E}"/>
              </a:ext>
            </a:extLst>
          </p:cNvPr>
          <p:cNvSpPr>
            <a:spLocks noGrp="1"/>
          </p:cNvSpPr>
          <p:nvPr>
            <p:ph idx="1"/>
          </p:nvPr>
        </p:nvSpPr>
        <p:spPr>
          <a:xfrm>
            <a:off x="838200" y="1790700"/>
            <a:ext cx="10515600" cy="4702175"/>
          </a:xfrm>
        </p:spPr>
        <p:txBody>
          <a:bodyPr>
            <a:normAutofit lnSpcReduction="10000"/>
          </a:bodyPr>
          <a:lstStyle/>
          <a:p>
            <a:pPr marL="0" indent="0" algn="ctr">
              <a:buNone/>
            </a:pPr>
            <a:r>
              <a:rPr lang="fr-FR" sz="1900" dirty="0">
                <a:latin typeface="Marianne" pitchFamily="50" charset="0"/>
              </a:rPr>
              <a:t>Le Ministre des Armées a mis en place une commission installée auprès de la CNMSS depuis l’été 2015</a:t>
            </a:r>
          </a:p>
          <a:p>
            <a:pPr algn="ctr"/>
            <a:endParaRPr lang="fr-FR" sz="1900" dirty="0">
              <a:latin typeface="Marianne" pitchFamily="50" charset="0"/>
            </a:endParaRPr>
          </a:p>
          <a:p>
            <a:pPr marL="0" indent="0" algn="ctr">
              <a:buNone/>
            </a:pPr>
            <a:r>
              <a:rPr lang="fr-FR" sz="2200" b="1" u="sng" dirty="0">
                <a:latin typeface="Marianne" pitchFamily="50" charset="0"/>
              </a:rPr>
              <a:t>Sa mission :</a:t>
            </a:r>
          </a:p>
          <a:p>
            <a:pPr algn="ctr"/>
            <a:endParaRPr lang="fr-FR" sz="1900" b="1" u="sng" dirty="0">
              <a:latin typeface="Marianne" pitchFamily="50" charset="0"/>
            </a:endParaRPr>
          </a:p>
          <a:p>
            <a:pPr marL="0" indent="0" algn="ctr">
              <a:buNone/>
            </a:pPr>
            <a:r>
              <a:rPr lang="fr-FR" sz="1900" dirty="0">
                <a:latin typeface="Marianne" pitchFamily="50" charset="0"/>
              </a:rPr>
              <a:t>Instruire et examiner les demandes d’aides financières, sous forme de secours ou de prestations complémentaires, pour réduire ou supprimer tout reste à charge</a:t>
            </a:r>
          </a:p>
          <a:p>
            <a:pPr marL="263776" indent="-263776" algn="ctr">
              <a:buFont typeface="Wingdings" panose="05000000000000000000" pitchFamily="2" charset="2"/>
              <a:buChar char="Ø"/>
            </a:pPr>
            <a:r>
              <a:rPr lang="fr-FR" sz="1900" dirty="0">
                <a:latin typeface="Marianne" pitchFamily="50" charset="0"/>
              </a:rPr>
              <a:t>Pour des assurés </a:t>
            </a:r>
            <a:r>
              <a:rPr lang="fr-FR" sz="1900" b="1" dirty="0">
                <a:latin typeface="Marianne" pitchFamily="50" charset="0"/>
              </a:rPr>
              <a:t>titulaires d’une PMI</a:t>
            </a:r>
          </a:p>
          <a:p>
            <a:pPr marL="263776" indent="-263776" algn="ctr">
              <a:buFont typeface="Wingdings" panose="05000000000000000000" pitchFamily="2" charset="2"/>
              <a:buChar char="Ø"/>
            </a:pPr>
            <a:r>
              <a:rPr lang="fr-FR" sz="1900" dirty="0">
                <a:latin typeface="Marianne" pitchFamily="50" charset="0"/>
              </a:rPr>
              <a:t>Dont l’aide est </a:t>
            </a:r>
            <a:r>
              <a:rPr lang="fr-FR" sz="1900" b="1" dirty="0">
                <a:latin typeface="Marianne" pitchFamily="50" charset="0"/>
              </a:rPr>
              <a:t>en relation directe avec les affections pensionnées</a:t>
            </a:r>
          </a:p>
          <a:p>
            <a:pPr algn="ctr"/>
            <a:endParaRPr lang="fr-FR" sz="1900" dirty="0">
              <a:latin typeface="Marianne" pitchFamily="50" charset="0"/>
            </a:endParaRPr>
          </a:p>
          <a:p>
            <a:pPr marL="0" indent="0" algn="ctr">
              <a:buNone/>
            </a:pPr>
            <a:r>
              <a:rPr lang="fr-FR" sz="2200" b="1" u="sng" dirty="0">
                <a:latin typeface="Marianne" pitchFamily="50" charset="0"/>
              </a:rPr>
              <a:t>Ses objectifs </a:t>
            </a:r>
            <a:r>
              <a:rPr lang="fr-FR" sz="2200" dirty="0">
                <a:latin typeface="Marianne" pitchFamily="50" charset="0"/>
              </a:rPr>
              <a:t>: </a:t>
            </a:r>
          </a:p>
          <a:p>
            <a:pPr algn="ctr"/>
            <a:endParaRPr lang="fr-FR" sz="1900" dirty="0">
              <a:latin typeface="Marianne" pitchFamily="50" charset="0"/>
            </a:endParaRPr>
          </a:p>
          <a:p>
            <a:pPr marL="316531" indent="-316531" algn="ctr">
              <a:buFont typeface="Wingdings" panose="05000000000000000000" pitchFamily="2" charset="2"/>
              <a:buChar char="Ø"/>
            </a:pPr>
            <a:r>
              <a:rPr lang="fr-FR" sz="1900" dirty="0">
                <a:latin typeface="Marianne" pitchFamily="50" charset="0"/>
              </a:rPr>
              <a:t>Respecter le droit à réparation instauré par la loi du 31 mars 1919 et inscrit notamment dans les articles L-212.1 et L-213.1 du CPMIVG</a:t>
            </a:r>
          </a:p>
          <a:p>
            <a:endParaRPr lang="fr-FR" dirty="0"/>
          </a:p>
        </p:txBody>
      </p:sp>
    </p:spTree>
    <p:extLst>
      <p:ext uri="{BB962C8B-B14F-4D97-AF65-F5344CB8AC3E}">
        <p14:creationId xmlns:p14="http://schemas.microsoft.com/office/powerpoint/2010/main" val="294453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EF7CB7-BBF6-4682-A07F-1390E1D16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205" y="979980"/>
            <a:ext cx="3235850" cy="84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a:extLst>
              <a:ext uri="{FF2B5EF4-FFF2-40B4-BE49-F238E27FC236}">
                <a16:creationId xmlns:a16="http://schemas.microsoft.com/office/drawing/2014/main" id="{8F960C4E-4765-4A93-967D-76B9CEE1E69B}"/>
              </a:ext>
            </a:extLst>
          </p:cNvPr>
          <p:cNvSpPr/>
          <p:nvPr/>
        </p:nvSpPr>
        <p:spPr>
          <a:xfrm>
            <a:off x="4119455" y="1877528"/>
            <a:ext cx="6739045" cy="400049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Marianne" pitchFamily="50" charset="0"/>
              </a:rPr>
              <a:t>Une aide financière supplémentaire peut m’être octroyée par la Commission des secours et des prestations complémentaires pour mes dépenses de soins peu ou pas remboursées au titre des prestations légales</a:t>
            </a:r>
          </a:p>
        </p:txBody>
      </p:sp>
    </p:spTree>
    <p:extLst>
      <p:ext uri="{BB962C8B-B14F-4D97-AF65-F5344CB8AC3E}">
        <p14:creationId xmlns:p14="http://schemas.microsoft.com/office/powerpoint/2010/main" val="336667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F5ECE-1D35-4DF2-85B3-2C0141206BC8}"/>
              </a:ext>
            </a:extLst>
          </p:cNvPr>
          <p:cNvSpPr>
            <a:spLocks noGrp="1"/>
          </p:cNvSpPr>
          <p:nvPr>
            <p:ph type="title"/>
          </p:nvPr>
        </p:nvSpPr>
        <p:spPr/>
        <p:txBody>
          <a:bodyPr>
            <a:normAutofit/>
          </a:bodyPr>
          <a:lstStyle/>
          <a:p>
            <a:pPr algn="ctr"/>
            <a:r>
              <a:rPr lang="fr-FR" sz="3600" b="1" dirty="0">
                <a:solidFill>
                  <a:srgbClr val="0070C0"/>
                </a:solidFill>
                <a:latin typeface="Marianne" panose="02000000000000000000" pitchFamily="50" charset="0"/>
              </a:rPr>
              <a:t>LA COMMISSION DES SECOURS ET DES PRESTATIONS COMPLEMENTAIRES</a:t>
            </a:r>
          </a:p>
        </p:txBody>
      </p:sp>
      <p:sp>
        <p:nvSpPr>
          <p:cNvPr id="3" name="Espace réservé du contenu 2">
            <a:extLst>
              <a:ext uri="{FF2B5EF4-FFF2-40B4-BE49-F238E27FC236}">
                <a16:creationId xmlns:a16="http://schemas.microsoft.com/office/drawing/2014/main" id="{3E18B3B7-2CCE-4872-96EE-8AFD326A334C}"/>
              </a:ext>
            </a:extLst>
          </p:cNvPr>
          <p:cNvSpPr>
            <a:spLocks noGrp="1"/>
          </p:cNvSpPr>
          <p:nvPr>
            <p:ph idx="1"/>
          </p:nvPr>
        </p:nvSpPr>
        <p:spPr/>
        <p:txBody>
          <a:bodyPr/>
          <a:lstStyle/>
          <a:p>
            <a:pPr marL="285750" lvl="0" indent="-285750" algn="ctr" defTabSz="844083">
              <a:spcBef>
                <a:spcPts val="923"/>
              </a:spcBef>
              <a:buClr>
                <a:srgbClr val="1F497D"/>
              </a:buClr>
              <a:buFont typeface="Wingdings" panose="05000000000000000000" pitchFamily="2" charset="2"/>
              <a:buChar char="Ø"/>
              <a:defRPr/>
            </a:pPr>
            <a:endParaRPr lang="fr-FR" altLang="fr-FR" sz="1800" b="1" u="sng" dirty="0">
              <a:solidFill>
                <a:prstClr val="black"/>
              </a:solidFill>
              <a:latin typeface="Marianne" panose="02000000000000000000" pitchFamily="50" charset="0"/>
            </a:endParaRPr>
          </a:p>
          <a:p>
            <a:pPr marL="0" lvl="0" indent="0" algn="ctr" defTabSz="844083">
              <a:spcBef>
                <a:spcPts val="923"/>
              </a:spcBef>
              <a:buClr>
                <a:srgbClr val="1F497D"/>
              </a:buClr>
              <a:buNone/>
              <a:defRPr/>
            </a:pPr>
            <a:r>
              <a:rPr lang="fr-FR" altLang="fr-FR" sz="1800" b="1" u="sng" dirty="0">
                <a:solidFill>
                  <a:prstClr val="black"/>
                </a:solidFill>
                <a:latin typeface="Marianne" panose="02000000000000000000" pitchFamily="50" charset="0"/>
              </a:rPr>
              <a:t>Il peut s’agir :</a:t>
            </a:r>
          </a:p>
          <a:p>
            <a:pPr marL="0" lvl="0" indent="0" algn="ctr" defTabSz="844083">
              <a:spcBef>
                <a:spcPts val="923"/>
              </a:spcBef>
              <a:buClr>
                <a:srgbClr val="1F497D"/>
              </a:buClr>
              <a:buNone/>
              <a:defRPr/>
            </a:pPr>
            <a:endParaRPr lang="fr-FR" altLang="fr-FR" sz="1800" b="1" u="sng" dirty="0">
              <a:solidFill>
                <a:prstClr val="black"/>
              </a:solidFill>
              <a:latin typeface="Marianne" panose="02000000000000000000" pitchFamily="50" charset="0"/>
            </a:endParaRPr>
          </a:p>
          <a:p>
            <a:pPr marL="285750" lvl="0" indent="-285750" algn="ctr" defTabSz="844083">
              <a:spcBef>
                <a:spcPts val="923"/>
              </a:spcBef>
              <a:buClr>
                <a:srgbClr val="1F497D"/>
              </a:buClr>
              <a:buFont typeface="Wingdings" panose="05000000000000000000" pitchFamily="2" charset="2"/>
              <a:buChar char="Ø"/>
              <a:defRPr/>
            </a:pPr>
            <a:r>
              <a:rPr lang="fr-FR" altLang="fr-FR" sz="1800" b="1" u="sng" dirty="0">
                <a:solidFill>
                  <a:prstClr val="black"/>
                </a:solidFill>
                <a:latin typeface="Marianne" panose="02000000000000000000" pitchFamily="50" charset="0"/>
              </a:rPr>
              <a:t>De secours</a:t>
            </a:r>
            <a:r>
              <a:rPr lang="fr-FR" altLang="fr-FR" sz="1600" dirty="0">
                <a:solidFill>
                  <a:prstClr val="black"/>
                </a:solidFill>
                <a:latin typeface="Marianne" panose="02000000000000000000" pitchFamily="50" charset="0"/>
              </a:rPr>
              <a:t> : prestations non remboursables au titre de l’assurance maladie </a:t>
            </a:r>
          </a:p>
          <a:p>
            <a:pPr marL="0" lvl="0" indent="0" algn="ctr" defTabSz="844083">
              <a:spcBef>
                <a:spcPts val="923"/>
              </a:spcBef>
              <a:buClr>
                <a:srgbClr val="1F497D"/>
              </a:buClr>
              <a:buNone/>
              <a:defRPr/>
            </a:pPr>
            <a:r>
              <a:rPr lang="fr-FR" altLang="fr-FR" sz="1800" b="1" dirty="0">
                <a:solidFill>
                  <a:prstClr val="black"/>
                </a:solidFill>
                <a:latin typeface="Marianne" panose="02000000000000000000" pitchFamily="50" charset="0"/>
              </a:rPr>
              <a:t>80% des demandes</a:t>
            </a:r>
          </a:p>
          <a:p>
            <a:pPr marL="285750" lvl="0" indent="-285750" algn="ctr" defTabSz="844083">
              <a:spcBef>
                <a:spcPts val="923"/>
              </a:spcBef>
              <a:buClr>
                <a:srgbClr val="1F497D"/>
              </a:buClr>
              <a:buFont typeface="Wingdings" panose="05000000000000000000" pitchFamily="2" charset="2"/>
              <a:buChar char="Ø"/>
              <a:defRPr/>
            </a:pPr>
            <a:endParaRPr lang="fr-FR" altLang="fr-FR" sz="1600" dirty="0">
              <a:solidFill>
                <a:prstClr val="black"/>
              </a:solidFill>
              <a:latin typeface="Marianne" panose="02000000000000000000" pitchFamily="50" charset="0"/>
            </a:endParaRPr>
          </a:p>
          <a:p>
            <a:pPr marL="285750" lvl="0" indent="-285750" algn="ctr" defTabSz="844083">
              <a:spcBef>
                <a:spcPts val="923"/>
              </a:spcBef>
              <a:buFont typeface="Wingdings" panose="05000000000000000000" pitchFamily="2" charset="2"/>
              <a:buChar char="Ø"/>
              <a:defRPr/>
            </a:pPr>
            <a:r>
              <a:rPr lang="fr-FR" altLang="fr-FR" sz="1800" b="1" u="sng" dirty="0">
                <a:solidFill>
                  <a:prstClr val="black"/>
                </a:solidFill>
                <a:latin typeface="Marianne" panose="02000000000000000000" pitchFamily="50" charset="0"/>
              </a:rPr>
              <a:t>Ou de prestations complémentaires</a:t>
            </a:r>
            <a:r>
              <a:rPr lang="fr-FR" altLang="fr-FR" sz="1800" b="1" dirty="0">
                <a:solidFill>
                  <a:prstClr val="black"/>
                </a:solidFill>
                <a:latin typeface="Marianne" panose="02000000000000000000" pitchFamily="50" charset="0"/>
              </a:rPr>
              <a:t> </a:t>
            </a:r>
            <a:r>
              <a:rPr lang="fr-FR" altLang="fr-FR" sz="1600" dirty="0">
                <a:solidFill>
                  <a:prstClr val="black"/>
                </a:solidFill>
                <a:latin typeface="Marianne" panose="02000000000000000000" pitchFamily="50" charset="0"/>
              </a:rPr>
              <a:t>: prestations remboursables au titre de l’assurance maladie, mais dont la prise en charge n’est pas intégrale </a:t>
            </a:r>
          </a:p>
          <a:p>
            <a:pPr marL="0" lvl="0" indent="0" algn="ctr" defTabSz="844083">
              <a:spcBef>
                <a:spcPts val="923"/>
              </a:spcBef>
              <a:buNone/>
              <a:defRPr/>
            </a:pPr>
            <a:r>
              <a:rPr lang="fr-FR" altLang="fr-FR" sz="1800" b="1" dirty="0">
                <a:solidFill>
                  <a:prstClr val="black"/>
                </a:solidFill>
                <a:latin typeface="Marianne" panose="02000000000000000000" pitchFamily="50" charset="0"/>
              </a:rPr>
              <a:t>20% des demandes</a:t>
            </a:r>
          </a:p>
          <a:p>
            <a:endParaRPr lang="fr-FR" dirty="0"/>
          </a:p>
        </p:txBody>
      </p:sp>
    </p:spTree>
    <p:extLst>
      <p:ext uri="{BB962C8B-B14F-4D97-AF65-F5344CB8AC3E}">
        <p14:creationId xmlns:p14="http://schemas.microsoft.com/office/powerpoint/2010/main" val="267956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084EAEBC-831A-496F-AC94-E76FD0039160}"/>
              </a:ext>
            </a:extLst>
          </p:cNvPr>
          <p:cNvSpPr/>
          <p:nvPr/>
        </p:nvSpPr>
        <p:spPr>
          <a:xfrm>
            <a:off x="964100" y="920649"/>
            <a:ext cx="3294891" cy="305082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1" i="0" u="none" strike="noStrike" kern="0" cap="none" spc="0" normalizeH="0" baseline="0" noProof="0" dirty="0">
                <a:ln>
                  <a:noFill/>
                </a:ln>
                <a:solidFill>
                  <a:prstClr val="white"/>
                </a:solidFill>
                <a:effectLst/>
                <a:uLnTx/>
                <a:uFillTx/>
                <a:latin typeface="Marianne" pitchFamily="50" charset="0"/>
                <a:ea typeface="+mn-ea"/>
                <a:cs typeface="+mn-cs"/>
              </a:rPr>
              <a:t>Les secours </a:t>
            </a:r>
            <a:r>
              <a:rPr kumimoji="0" lang="fr-FR" sz="1662" b="0" i="0" u="none" strike="noStrike" kern="0" cap="none" spc="0" normalizeH="0" baseline="0" noProof="0" dirty="0">
                <a:ln>
                  <a:noFill/>
                </a:ln>
                <a:solidFill>
                  <a:prstClr val="white"/>
                </a:solidFill>
                <a:effectLst/>
                <a:uLnTx/>
                <a:uFillTx/>
                <a:latin typeface="Marianne" pitchFamily="50"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23" b="0" i="0" u="none" strike="noStrike" kern="0" cap="none" spc="0" normalizeH="0" baseline="0" noProof="0" dirty="0">
              <a:ln>
                <a:noFill/>
              </a:ln>
              <a:solidFill>
                <a:prstClr val="white"/>
              </a:solidFill>
              <a:effectLst/>
              <a:uLnTx/>
              <a:uFillTx/>
              <a:latin typeface="Marianne" pitchFamily="50"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white"/>
                </a:solidFill>
                <a:effectLst/>
                <a:uLnTx/>
                <a:uFillTx/>
                <a:latin typeface="Marianne" pitchFamily="50" charset="0"/>
                <a:ea typeface="+mn-ea"/>
                <a:cs typeface="+mn-cs"/>
              </a:rPr>
              <a:t>Il s’agit de prestations non remboursables au titre de l’assurance maladie </a:t>
            </a:r>
          </a:p>
        </p:txBody>
      </p:sp>
      <p:sp>
        <p:nvSpPr>
          <p:cNvPr id="3" name="Rectangle à coins arrondis 6">
            <a:extLst>
              <a:ext uri="{FF2B5EF4-FFF2-40B4-BE49-F238E27FC236}">
                <a16:creationId xmlns:a16="http://schemas.microsoft.com/office/drawing/2014/main" id="{B6B8353D-E81C-482C-B995-9BF84916AAA6}"/>
              </a:ext>
            </a:extLst>
          </p:cNvPr>
          <p:cNvSpPr/>
          <p:nvPr/>
        </p:nvSpPr>
        <p:spPr>
          <a:xfrm>
            <a:off x="4014368" y="576884"/>
            <a:ext cx="4163264" cy="93592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Aides techniques non remboursables : </a:t>
            </a:r>
          </a:p>
          <a:p>
            <a:pPr algn="ctr"/>
            <a:r>
              <a:rPr lang="fr-FR" sz="1662" dirty="0">
                <a:solidFill>
                  <a:schemeClr val="tx1"/>
                </a:solidFill>
              </a:rPr>
              <a:t>tabouret de douche, barres d’appui… </a:t>
            </a:r>
          </a:p>
        </p:txBody>
      </p:sp>
      <p:sp>
        <p:nvSpPr>
          <p:cNvPr id="4" name="Rectangle à coins arrondis 7">
            <a:extLst>
              <a:ext uri="{FF2B5EF4-FFF2-40B4-BE49-F238E27FC236}">
                <a16:creationId xmlns:a16="http://schemas.microsoft.com/office/drawing/2014/main" id="{A65EB20D-DF82-483F-84B3-2F1A780A0BF0}"/>
              </a:ext>
            </a:extLst>
          </p:cNvPr>
          <p:cNvSpPr/>
          <p:nvPr/>
        </p:nvSpPr>
        <p:spPr>
          <a:xfrm>
            <a:off x="8126922" y="1595630"/>
            <a:ext cx="3858939" cy="13465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Aménagement de logement : douche à l’italienne, monte escalier, télésurveillance… </a:t>
            </a:r>
          </a:p>
        </p:txBody>
      </p:sp>
      <p:sp>
        <p:nvSpPr>
          <p:cNvPr id="5" name="Rectangle à coins arrondis 8">
            <a:extLst>
              <a:ext uri="{FF2B5EF4-FFF2-40B4-BE49-F238E27FC236}">
                <a16:creationId xmlns:a16="http://schemas.microsoft.com/office/drawing/2014/main" id="{2D210752-6D00-4104-A7EC-55D10534C9FD}"/>
              </a:ext>
            </a:extLst>
          </p:cNvPr>
          <p:cNvSpPr/>
          <p:nvPr/>
        </p:nvSpPr>
        <p:spPr>
          <a:xfrm>
            <a:off x="4647966" y="2275151"/>
            <a:ext cx="3089981"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Médecines alternatives : ostéopathie, hypnose, ergothérapie… </a:t>
            </a:r>
          </a:p>
        </p:txBody>
      </p:sp>
      <p:sp>
        <p:nvSpPr>
          <p:cNvPr id="6" name="Rectangle à coins arrondis 9">
            <a:extLst>
              <a:ext uri="{FF2B5EF4-FFF2-40B4-BE49-F238E27FC236}">
                <a16:creationId xmlns:a16="http://schemas.microsoft.com/office/drawing/2014/main" id="{5D7A48AF-C014-4E74-875A-91583F4F6DD6}"/>
              </a:ext>
            </a:extLst>
          </p:cNvPr>
          <p:cNvSpPr/>
          <p:nvPr/>
        </p:nvSpPr>
        <p:spPr>
          <a:xfrm>
            <a:off x="8177632" y="3556521"/>
            <a:ext cx="3278481"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Dispositif médicaux : injections intra articulaires, protections urinaires… </a:t>
            </a:r>
          </a:p>
        </p:txBody>
      </p:sp>
      <p:sp>
        <p:nvSpPr>
          <p:cNvPr id="7" name="Rectangle à coins arrondis 11">
            <a:extLst>
              <a:ext uri="{FF2B5EF4-FFF2-40B4-BE49-F238E27FC236}">
                <a16:creationId xmlns:a16="http://schemas.microsoft.com/office/drawing/2014/main" id="{994ECDC7-B825-4A5B-956C-D8E11CB4088B}"/>
              </a:ext>
            </a:extLst>
          </p:cNvPr>
          <p:cNvSpPr/>
          <p:nvPr/>
        </p:nvSpPr>
        <p:spPr>
          <a:xfrm>
            <a:off x="964100" y="5105808"/>
            <a:ext cx="4038599"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Aménagement de véhicule : décaissement, adaptation conduite, aménagement passager… </a:t>
            </a:r>
          </a:p>
        </p:txBody>
      </p:sp>
      <p:sp>
        <p:nvSpPr>
          <p:cNvPr id="8" name="Rectangle à coins arrondis 10">
            <a:extLst>
              <a:ext uri="{FF2B5EF4-FFF2-40B4-BE49-F238E27FC236}">
                <a16:creationId xmlns:a16="http://schemas.microsoft.com/office/drawing/2014/main" id="{E81E00F2-347F-4BEC-8FF4-673AB6F392AB}"/>
              </a:ext>
            </a:extLst>
          </p:cNvPr>
          <p:cNvSpPr/>
          <p:nvPr/>
        </p:nvSpPr>
        <p:spPr>
          <a:xfrm>
            <a:off x="3790716" y="3751306"/>
            <a:ext cx="3089981"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Aide au maintien à domicile : </a:t>
            </a:r>
          </a:p>
          <a:p>
            <a:pPr algn="ctr"/>
            <a:r>
              <a:rPr lang="fr-FR" sz="1662" dirty="0">
                <a:solidFill>
                  <a:schemeClr val="tx1"/>
                </a:solidFill>
              </a:rPr>
              <a:t>aide ménagère, portage de repas … </a:t>
            </a:r>
          </a:p>
        </p:txBody>
      </p:sp>
      <p:sp>
        <p:nvSpPr>
          <p:cNvPr id="9" name="Rectangle à coins arrondis 12">
            <a:extLst>
              <a:ext uri="{FF2B5EF4-FFF2-40B4-BE49-F238E27FC236}">
                <a16:creationId xmlns:a16="http://schemas.microsoft.com/office/drawing/2014/main" id="{9F4A2562-6B70-4F41-B7DA-46AB85326EE9}"/>
              </a:ext>
            </a:extLst>
          </p:cNvPr>
          <p:cNvSpPr/>
          <p:nvPr/>
        </p:nvSpPr>
        <p:spPr>
          <a:xfrm>
            <a:off x="7189303" y="5157290"/>
            <a:ext cx="3663478"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62" dirty="0">
                <a:solidFill>
                  <a:prstClr val="black"/>
                </a:solidFill>
              </a:rPr>
              <a:t>Equipements sportifs : lame de course, fauteuil de ski…  Coach sportif  </a:t>
            </a:r>
          </a:p>
        </p:txBody>
      </p:sp>
    </p:spTree>
    <p:extLst>
      <p:ext uri="{BB962C8B-B14F-4D97-AF65-F5344CB8AC3E}">
        <p14:creationId xmlns:p14="http://schemas.microsoft.com/office/powerpoint/2010/main" val="147263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FA3BA0A6-287A-422F-A577-BFCEECFE8567}"/>
              </a:ext>
            </a:extLst>
          </p:cNvPr>
          <p:cNvSpPr/>
          <p:nvPr/>
        </p:nvSpPr>
        <p:spPr>
          <a:xfrm>
            <a:off x="830890" y="754258"/>
            <a:ext cx="4522159" cy="403681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1" i="0" u="none" strike="noStrike" kern="0" cap="none" spc="0" normalizeH="0" baseline="0" noProof="0" dirty="0">
                <a:ln>
                  <a:noFill/>
                </a:ln>
                <a:solidFill>
                  <a:prstClr val="white"/>
                </a:solidFill>
                <a:effectLst/>
                <a:uLnTx/>
                <a:uFillTx/>
                <a:latin typeface="Marianne" pitchFamily="50" charset="0"/>
                <a:ea typeface="+mn-ea"/>
                <a:cs typeface="+mn-cs"/>
              </a:rPr>
              <a:t>Les prestations complémentaires </a:t>
            </a:r>
            <a:r>
              <a:rPr kumimoji="0" lang="fr-FR" sz="1662" b="0" i="0" u="none" strike="noStrike" kern="0" cap="none" spc="0" normalizeH="0" baseline="0" noProof="0" dirty="0">
                <a:ln>
                  <a:noFill/>
                </a:ln>
                <a:solidFill>
                  <a:prstClr val="white"/>
                </a:solidFill>
                <a:effectLst/>
                <a:uLnTx/>
                <a:uFillTx/>
                <a:latin typeface="Marianne" pitchFamily="50"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69" b="0" i="0" u="none" strike="noStrike" kern="0" cap="none" spc="0" normalizeH="0" baseline="0" noProof="0" dirty="0">
              <a:ln>
                <a:noFill/>
              </a:ln>
              <a:solidFill>
                <a:prstClr val="white"/>
              </a:solidFill>
              <a:effectLst/>
              <a:uLnTx/>
              <a:uFillTx/>
              <a:latin typeface="Marianne" pitchFamily="50"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white"/>
                </a:solidFill>
                <a:effectLst/>
                <a:uLnTx/>
                <a:uFillTx/>
                <a:latin typeface="Marianne" pitchFamily="50" charset="0"/>
                <a:ea typeface="+mn-ea"/>
                <a:cs typeface="+mn-cs"/>
              </a:rPr>
              <a:t>Il s’agit de prestations remboursables au titre de l’assurance maladie, mais dont la prise en charge est partielle</a:t>
            </a:r>
            <a:r>
              <a:rPr kumimoji="0" lang="fr-FR" sz="1662" b="0" i="0" u="none" strike="sngStrike" kern="0" cap="none" spc="0" normalizeH="0" baseline="0" noProof="0" dirty="0">
                <a:ln>
                  <a:noFill/>
                </a:ln>
                <a:solidFill>
                  <a:prstClr val="white"/>
                </a:solidFill>
                <a:effectLst/>
                <a:uLnTx/>
                <a:uFillTx/>
                <a:latin typeface="Marianne" pitchFamily="50" charset="0"/>
                <a:ea typeface="+mn-ea"/>
                <a:cs typeface="+mn-cs"/>
              </a:rPr>
              <a:t> </a:t>
            </a:r>
          </a:p>
        </p:txBody>
      </p:sp>
      <p:sp>
        <p:nvSpPr>
          <p:cNvPr id="3" name="Rectangle à coins arrondis 5">
            <a:extLst>
              <a:ext uri="{FF2B5EF4-FFF2-40B4-BE49-F238E27FC236}">
                <a16:creationId xmlns:a16="http://schemas.microsoft.com/office/drawing/2014/main" id="{5B17892C-2CDB-4111-907D-3997BBDE6F05}"/>
              </a:ext>
            </a:extLst>
          </p:cNvPr>
          <p:cNvSpPr/>
          <p:nvPr/>
        </p:nvSpPr>
        <p:spPr>
          <a:xfrm>
            <a:off x="5208957" y="952633"/>
            <a:ext cx="3230748"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Soins dentaires :</a:t>
            </a:r>
          </a:p>
          <a:p>
            <a:pPr algn="ctr"/>
            <a:r>
              <a:rPr lang="fr-FR" sz="1662" dirty="0">
                <a:solidFill>
                  <a:schemeClr val="tx1"/>
                </a:solidFill>
              </a:rPr>
              <a:t>Prothèses, implants…</a:t>
            </a:r>
          </a:p>
        </p:txBody>
      </p:sp>
      <p:sp>
        <p:nvSpPr>
          <p:cNvPr id="4" name="Rectangle à coins arrondis 6">
            <a:extLst>
              <a:ext uri="{FF2B5EF4-FFF2-40B4-BE49-F238E27FC236}">
                <a16:creationId xmlns:a16="http://schemas.microsoft.com/office/drawing/2014/main" id="{E034E9CD-C454-479B-BC62-4D011A8CB13F}"/>
              </a:ext>
            </a:extLst>
          </p:cNvPr>
          <p:cNvSpPr/>
          <p:nvPr/>
        </p:nvSpPr>
        <p:spPr>
          <a:xfrm>
            <a:off x="6430486" y="2448816"/>
            <a:ext cx="4170839" cy="10576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Aides techniques :</a:t>
            </a:r>
          </a:p>
          <a:p>
            <a:pPr algn="ctr"/>
            <a:r>
              <a:rPr lang="fr-FR" sz="1662" dirty="0">
                <a:solidFill>
                  <a:schemeClr val="tx1"/>
                </a:solidFill>
              </a:rPr>
              <a:t>Lit médicalisé, chaise de douche, prothèses auditives… </a:t>
            </a:r>
          </a:p>
        </p:txBody>
      </p:sp>
      <p:sp>
        <p:nvSpPr>
          <p:cNvPr id="5" name="Rectangle à coins arrondis 7">
            <a:extLst>
              <a:ext uri="{FF2B5EF4-FFF2-40B4-BE49-F238E27FC236}">
                <a16:creationId xmlns:a16="http://schemas.microsoft.com/office/drawing/2014/main" id="{9601EB71-B269-4667-B54B-26C213933D53}"/>
              </a:ext>
            </a:extLst>
          </p:cNvPr>
          <p:cNvSpPr/>
          <p:nvPr/>
        </p:nvSpPr>
        <p:spPr>
          <a:xfrm>
            <a:off x="4761943" y="4128358"/>
            <a:ext cx="3773011" cy="986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62" dirty="0">
                <a:solidFill>
                  <a:schemeClr val="tx1"/>
                </a:solidFill>
              </a:rPr>
              <a:t>Actes paramédicaux : soins de pédicurie, séances de psychologie… </a:t>
            </a:r>
          </a:p>
        </p:txBody>
      </p:sp>
    </p:spTree>
    <p:extLst>
      <p:ext uri="{BB962C8B-B14F-4D97-AF65-F5344CB8AC3E}">
        <p14:creationId xmlns:p14="http://schemas.microsoft.com/office/powerpoint/2010/main" val="130948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5">
            <a:extLst>
              <a:ext uri="{FF2B5EF4-FFF2-40B4-BE49-F238E27FC236}">
                <a16:creationId xmlns:a16="http://schemas.microsoft.com/office/drawing/2014/main" id="{607D1778-9EEB-4D52-8929-493D36669F2D}"/>
              </a:ext>
            </a:extLst>
          </p:cNvPr>
          <p:cNvSpPr/>
          <p:nvPr/>
        </p:nvSpPr>
        <p:spPr>
          <a:xfrm>
            <a:off x="4548667" y="1372868"/>
            <a:ext cx="6667466" cy="605814"/>
          </a:xfrm>
          <a:prstGeom prst="round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black"/>
                </a:solidFill>
                <a:effectLst/>
                <a:uLnTx/>
                <a:uFillTx/>
                <a:latin typeface="Calibri" panose="020F0502020204030204"/>
                <a:ea typeface="+mn-ea"/>
                <a:cs typeface="+mn-cs"/>
              </a:rPr>
              <a:t>Etre toujours sous statut militaire</a:t>
            </a:r>
          </a:p>
        </p:txBody>
      </p:sp>
      <p:sp>
        <p:nvSpPr>
          <p:cNvPr id="5" name="Rectangle à coins arrondis 7">
            <a:extLst>
              <a:ext uri="{FF2B5EF4-FFF2-40B4-BE49-F238E27FC236}">
                <a16:creationId xmlns:a16="http://schemas.microsoft.com/office/drawing/2014/main" id="{78474C46-A8E4-479D-B90E-2EDCAAB38D13}"/>
              </a:ext>
            </a:extLst>
          </p:cNvPr>
          <p:cNvSpPr/>
          <p:nvPr/>
        </p:nvSpPr>
        <p:spPr>
          <a:xfrm>
            <a:off x="4639601" y="3758103"/>
            <a:ext cx="6576532" cy="701785"/>
          </a:xfrm>
          <a:prstGeom prst="round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black"/>
                </a:solidFill>
                <a:effectLst/>
                <a:uLnTx/>
                <a:uFillTx/>
                <a:latin typeface="Calibri" panose="020F0502020204030204"/>
                <a:ea typeface="+mn-ea"/>
                <a:cs typeface="+mn-cs"/>
              </a:rPr>
              <a:t>Disposer des capacités physiques et cognitives pour son utilisation et sa maîtrise</a:t>
            </a:r>
          </a:p>
        </p:txBody>
      </p:sp>
      <p:sp>
        <p:nvSpPr>
          <p:cNvPr id="2" name="Ellipse 1">
            <a:extLst>
              <a:ext uri="{FF2B5EF4-FFF2-40B4-BE49-F238E27FC236}">
                <a16:creationId xmlns:a16="http://schemas.microsoft.com/office/drawing/2014/main" id="{F8931776-79E2-4069-A97D-954333220A03}"/>
              </a:ext>
            </a:extLst>
          </p:cNvPr>
          <p:cNvSpPr/>
          <p:nvPr/>
        </p:nvSpPr>
        <p:spPr>
          <a:xfrm>
            <a:off x="1166200" y="1099161"/>
            <a:ext cx="3863000" cy="369191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1" i="0" u="none" strike="noStrike" kern="0" cap="none" spc="0" normalizeH="0" baseline="0" noProof="0" dirty="0">
                <a:ln>
                  <a:noFill/>
                </a:ln>
                <a:solidFill>
                  <a:prstClr val="white"/>
                </a:solidFill>
                <a:effectLst/>
                <a:uLnTx/>
                <a:uFillTx/>
                <a:latin typeface="Marianne" pitchFamily="50" charset="0"/>
                <a:ea typeface="+mn-ea"/>
                <a:cs typeface="+mn-cs"/>
              </a:rPr>
              <a:t>Les prothèses nouvelle génération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23" b="1" i="0" u="none" strike="noStrike" kern="0" cap="none" spc="0" normalizeH="0" baseline="0" noProof="0" dirty="0">
              <a:ln>
                <a:noFill/>
              </a:ln>
              <a:solidFill>
                <a:prstClr val="white"/>
              </a:solidFill>
              <a:effectLst/>
              <a:uLnTx/>
              <a:uFillTx/>
              <a:latin typeface="Marianne" pitchFamily="50"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white"/>
                </a:solidFill>
                <a:effectLst/>
                <a:uLnTx/>
                <a:uFillTx/>
                <a:latin typeface="Marianne" pitchFamily="50" charset="0"/>
                <a:ea typeface="+mn-ea"/>
                <a:cs typeface="+mn-cs"/>
              </a:rPr>
              <a:t>4 critères de prise en charge </a:t>
            </a:r>
          </a:p>
        </p:txBody>
      </p:sp>
      <p:sp>
        <p:nvSpPr>
          <p:cNvPr id="4" name="Rectangle à coins arrondis 8">
            <a:extLst>
              <a:ext uri="{FF2B5EF4-FFF2-40B4-BE49-F238E27FC236}">
                <a16:creationId xmlns:a16="http://schemas.microsoft.com/office/drawing/2014/main" id="{FD0E1C86-D617-46C6-9882-D92E19F18845}"/>
              </a:ext>
            </a:extLst>
          </p:cNvPr>
          <p:cNvSpPr/>
          <p:nvPr/>
        </p:nvSpPr>
        <p:spPr>
          <a:xfrm>
            <a:off x="5029200" y="2539832"/>
            <a:ext cx="6186933" cy="701785"/>
          </a:xfrm>
          <a:prstGeom prst="round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black"/>
                </a:solidFill>
                <a:effectLst/>
                <a:uLnTx/>
                <a:uFillTx/>
                <a:latin typeface="Calibri" panose="020F0502020204030204"/>
                <a:ea typeface="+mn-ea"/>
                <a:cs typeface="+mn-cs"/>
              </a:rPr>
              <a:t>Besoin d’être appareillé et être appareillable</a:t>
            </a:r>
          </a:p>
        </p:txBody>
      </p:sp>
      <p:sp>
        <p:nvSpPr>
          <p:cNvPr id="6" name="Rectangle à coins arrondis 6">
            <a:extLst>
              <a:ext uri="{FF2B5EF4-FFF2-40B4-BE49-F238E27FC236}">
                <a16:creationId xmlns:a16="http://schemas.microsoft.com/office/drawing/2014/main" id="{31082D3D-4509-4AA2-9DF9-9AC898C3B444}"/>
              </a:ext>
            </a:extLst>
          </p:cNvPr>
          <p:cNvSpPr/>
          <p:nvPr/>
        </p:nvSpPr>
        <p:spPr>
          <a:xfrm>
            <a:off x="2288843" y="4791075"/>
            <a:ext cx="8927289" cy="499467"/>
          </a:xfrm>
          <a:prstGeom prst="round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62" b="0" i="0" u="none" strike="noStrike" kern="0" cap="none" spc="0" normalizeH="0" baseline="0" noProof="0" dirty="0">
                <a:ln>
                  <a:noFill/>
                </a:ln>
                <a:solidFill>
                  <a:prstClr val="black"/>
                </a:solidFill>
                <a:effectLst/>
                <a:uLnTx/>
                <a:uFillTx/>
                <a:latin typeface="Calibri" panose="020F0502020204030204"/>
                <a:ea typeface="+mn-ea"/>
                <a:cs typeface="+mn-cs"/>
              </a:rPr>
              <a:t>Conservation ou reprise d’un emploi (militaire ou civil) </a:t>
            </a:r>
          </a:p>
        </p:txBody>
      </p:sp>
    </p:spTree>
    <p:extLst>
      <p:ext uri="{BB962C8B-B14F-4D97-AF65-F5344CB8AC3E}">
        <p14:creationId xmlns:p14="http://schemas.microsoft.com/office/powerpoint/2010/main" val="412813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906F7-1F5F-4084-AE9A-C2C89A448982}"/>
              </a:ext>
            </a:extLst>
          </p:cNvPr>
          <p:cNvSpPr/>
          <p:nvPr/>
        </p:nvSpPr>
        <p:spPr>
          <a:xfrm>
            <a:off x="1428750" y="909954"/>
            <a:ext cx="8858249" cy="590931"/>
          </a:xfrm>
          <a:prstGeom prst="rect">
            <a:avLst/>
          </a:prstGeom>
        </p:spPr>
        <p:txBody>
          <a:bodyPr wrap="square">
            <a:spAutoFit/>
          </a:bodyPr>
          <a:lstStyle/>
          <a:p>
            <a:pPr algn="ctr">
              <a:lnSpc>
                <a:spcPct val="90000"/>
              </a:lnSpc>
              <a:spcBef>
                <a:spcPct val="0"/>
              </a:spcBef>
            </a:pPr>
            <a:r>
              <a:rPr lang="fr-FR" altLang="fr-FR" sz="3600" b="1" dirty="0">
                <a:solidFill>
                  <a:srgbClr val="0070C0"/>
                </a:solidFill>
                <a:latin typeface="Marianne" panose="02000000000000000000" pitchFamily="50" charset="0"/>
                <a:ea typeface="+mj-ea"/>
                <a:cs typeface="+mj-cs"/>
              </a:rPr>
              <a:t>LE CIRCUIT DE LA DEMANDE</a:t>
            </a:r>
            <a:endParaRPr lang="fr-FR" sz="3600" b="1" dirty="0">
              <a:solidFill>
                <a:srgbClr val="0070C0"/>
              </a:solidFill>
              <a:latin typeface="Marianne" panose="02000000000000000000" pitchFamily="50" charset="0"/>
              <a:ea typeface="+mj-ea"/>
              <a:cs typeface="+mj-cs"/>
            </a:endParaRPr>
          </a:p>
        </p:txBody>
      </p:sp>
      <p:pic>
        <p:nvPicPr>
          <p:cNvPr id="3" name="Image 2">
            <a:extLst>
              <a:ext uri="{FF2B5EF4-FFF2-40B4-BE49-F238E27FC236}">
                <a16:creationId xmlns:a16="http://schemas.microsoft.com/office/drawing/2014/main" id="{1C3A2BBC-FC02-4AAA-A6FA-2F88A50D8621}"/>
              </a:ext>
            </a:extLst>
          </p:cNvPr>
          <p:cNvPicPr>
            <a:picLocks noChangeAspect="1"/>
          </p:cNvPicPr>
          <p:nvPr/>
        </p:nvPicPr>
        <p:blipFill>
          <a:blip r:embed="rId2"/>
          <a:stretch>
            <a:fillRect/>
          </a:stretch>
        </p:blipFill>
        <p:spPr>
          <a:xfrm>
            <a:off x="3139577" y="1985624"/>
            <a:ext cx="5627096" cy="3420152"/>
          </a:xfrm>
          <a:prstGeom prst="rect">
            <a:avLst/>
          </a:prstGeom>
        </p:spPr>
      </p:pic>
    </p:spTree>
    <p:extLst>
      <p:ext uri="{BB962C8B-B14F-4D97-AF65-F5344CB8AC3E}">
        <p14:creationId xmlns:p14="http://schemas.microsoft.com/office/powerpoint/2010/main" val="141123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6155656-5837-457F-8273-0DC55E9BEAC7}"/>
              </a:ext>
            </a:extLst>
          </p:cNvPr>
          <p:cNvSpPr txBox="1">
            <a:spLocks/>
          </p:cNvSpPr>
          <p:nvPr/>
        </p:nvSpPr>
        <p:spPr>
          <a:xfrm>
            <a:off x="1038225" y="692696"/>
            <a:ext cx="10229850" cy="5272885"/>
          </a:xfrm>
          <a:prstGeom prst="rect">
            <a:avLst/>
          </a:prstGeom>
        </p:spPr>
        <p:txBody>
          <a:bodyPr vert="horz" lIns="91440" tIns="45720" rIns="91440" bIns="45720" rtlCol="0">
            <a:normAutofit/>
          </a:bodyPr>
          <a:lstStyle>
            <a:lvl1pPr marL="0" indent="0" algn="l" defTabSz="844083" rtl="0" eaLnBrk="1" latinLnBrk="0" hangingPunct="1">
              <a:lnSpc>
                <a:spcPct val="90000"/>
              </a:lnSpc>
              <a:spcBef>
                <a:spcPts val="923"/>
              </a:spcBef>
              <a:buFont typeface="Arial" panose="020B0604020202020204" pitchFamily="34" charset="0"/>
              <a:buNone/>
              <a:defRPr sz="1108" kern="1200">
                <a:solidFill>
                  <a:schemeClr val="tx1"/>
                </a:solidFill>
                <a:latin typeface="Marianne Light" panose="02000000000000000000" pitchFamily="50" charset="0"/>
                <a:ea typeface="+mn-ea"/>
                <a:cs typeface="+mn-cs"/>
              </a:defRPr>
            </a:lvl1pPr>
            <a:lvl2pPr marL="422041" indent="0" algn="l" defTabSz="844083" rtl="0" eaLnBrk="1" latinLnBrk="0" hangingPunct="1">
              <a:lnSpc>
                <a:spcPct val="90000"/>
              </a:lnSpc>
              <a:spcBef>
                <a:spcPts val="462"/>
              </a:spcBef>
              <a:buFont typeface="Arial" panose="020B0604020202020204" pitchFamily="34" charset="0"/>
              <a:buNone/>
              <a:defRPr sz="1108" kern="1200">
                <a:solidFill>
                  <a:schemeClr val="tx1"/>
                </a:solidFill>
                <a:latin typeface="Marianne Light" panose="02000000000000000000" pitchFamily="50" charset="0"/>
                <a:ea typeface="+mn-ea"/>
                <a:cs typeface="+mn-cs"/>
              </a:defRPr>
            </a:lvl2pPr>
            <a:lvl3pPr marL="844083" indent="0" algn="l" defTabSz="844083" rtl="0" eaLnBrk="1" latinLnBrk="0" hangingPunct="1">
              <a:lnSpc>
                <a:spcPct val="90000"/>
              </a:lnSpc>
              <a:spcBef>
                <a:spcPts val="462"/>
              </a:spcBef>
              <a:buFont typeface="Arial" panose="020B0604020202020204" pitchFamily="34" charset="0"/>
              <a:buNone/>
              <a:defRPr sz="1108" kern="1200">
                <a:solidFill>
                  <a:schemeClr val="tx1"/>
                </a:solidFill>
                <a:latin typeface="Marianne Light" panose="02000000000000000000" pitchFamily="50" charset="0"/>
                <a:ea typeface="+mn-ea"/>
                <a:cs typeface="+mn-cs"/>
              </a:defRPr>
            </a:lvl3pPr>
            <a:lvl4pPr marL="1266124" indent="0" algn="l" defTabSz="844083" rtl="0" eaLnBrk="1" latinLnBrk="0" hangingPunct="1">
              <a:lnSpc>
                <a:spcPct val="90000"/>
              </a:lnSpc>
              <a:spcBef>
                <a:spcPts val="462"/>
              </a:spcBef>
              <a:buFont typeface="Arial" panose="020B0604020202020204" pitchFamily="34" charset="0"/>
              <a:buNone/>
              <a:defRPr sz="1108" kern="1200">
                <a:solidFill>
                  <a:schemeClr val="tx1"/>
                </a:solidFill>
                <a:latin typeface="Marianne Light" panose="02000000000000000000" pitchFamily="50" charset="0"/>
                <a:ea typeface="+mn-ea"/>
                <a:cs typeface="+mn-cs"/>
              </a:defRPr>
            </a:lvl4pPr>
            <a:lvl5pPr marL="1688165" indent="0" algn="l" defTabSz="844083" rtl="0" eaLnBrk="1" latinLnBrk="0" hangingPunct="1">
              <a:lnSpc>
                <a:spcPct val="90000"/>
              </a:lnSpc>
              <a:spcBef>
                <a:spcPts val="462"/>
              </a:spcBef>
              <a:buFont typeface="Arial" panose="020B0604020202020204" pitchFamily="34" charset="0"/>
              <a:buNone/>
              <a:defRPr sz="1108" kern="1200">
                <a:solidFill>
                  <a:schemeClr val="tx1"/>
                </a:solidFill>
                <a:latin typeface="Marianne Light" panose="02000000000000000000" pitchFamily="50" charset="0"/>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ctr" defTabSz="844083" rtl="0" eaLnBrk="1" fontAlgn="auto" latinLnBrk="0" hangingPunct="1">
              <a:lnSpc>
                <a:spcPct val="90000"/>
              </a:lnSpc>
              <a:spcBef>
                <a:spcPts val="923"/>
              </a:spcBef>
              <a:spcAft>
                <a:spcPts val="0"/>
              </a:spcAft>
              <a:buClrTx/>
              <a:buSzTx/>
              <a:buFont typeface="Arial" panose="020B0604020202020204" pitchFamily="34" charset="0"/>
              <a:buNone/>
              <a:tabLst/>
              <a:defRPr/>
            </a:pPr>
            <a:r>
              <a:rPr kumimoji="0" lang="fr-FR" sz="1662" b="0" i="0" u="none" strike="noStrike" kern="1200" cap="none" spc="0" normalizeH="0" baseline="0" noProof="0">
                <a:ln>
                  <a:noFill/>
                </a:ln>
                <a:solidFill>
                  <a:sysClr val="windowText" lastClr="000000"/>
                </a:solidFill>
                <a:effectLst/>
                <a:uLnTx/>
                <a:uFillTx/>
                <a:latin typeface="Marianne" pitchFamily="50" charset="0"/>
                <a:ea typeface="+mn-ea"/>
                <a:cs typeface="+mn-cs"/>
              </a:rPr>
              <a:t>Toutes les informations utiles sur demandes en rapport avec une affection présumée imputable au service, sur la CSPC,  ainsi que la notice et les formulaires de demande d’aide, se trouvent sur le site internet de la CNMSS ( </a:t>
            </a:r>
            <a:r>
              <a:rPr kumimoji="0" lang="fr-FR" sz="1662" b="0" i="0" u="sng" strike="noStrike" kern="1200" cap="none" spc="0" normalizeH="0" baseline="0" noProof="0">
                <a:ln>
                  <a:noFill/>
                </a:ln>
                <a:solidFill>
                  <a:srgbClr val="5B9BD5">
                    <a:lumMod val="50000"/>
                  </a:srgbClr>
                </a:solidFill>
                <a:effectLst/>
                <a:uLnTx/>
                <a:uFillTx/>
                <a:latin typeface="Marianne" pitchFamily="50" charset="0"/>
                <a:ea typeface="+mn-ea"/>
                <a:cs typeface="+mn-cs"/>
              </a:rPr>
              <a:t>cnmss.fr </a:t>
            </a:r>
            <a:r>
              <a:rPr kumimoji="0" lang="fr-FR" sz="1662" b="0" i="0" u="none" strike="noStrike" kern="1200" cap="none" spc="0" normalizeH="0" baseline="0" noProof="0">
                <a:ln>
                  <a:noFill/>
                </a:ln>
                <a:solidFill>
                  <a:sysClr val="windowText" lastClr="000000"/>
                </a:solidFill>
                <a:effectLst/>
                <a:uLnTx/>
                <a:uFillTx/>
                <a:latin typeface="Marianne" pitchFamily="50" charset="0"/>
                <a:ea typeface="+mn-ea"/>
                <a:cs typeface="+mn-cs"/>
              </a:rPr>
              <a:t>) – espace « je suis ancien combattant » - rubrique « secours et prestations complémentaires ».</a:t>
            </a:r>
          </a:p>
          <a:p>
            <a:pPr marL="0" marR="0" lvl="0" indent="0" algn="ctr" defTabSz="844083" rtl="0" eaLnBrk="1" fontAlgn="auto" latinLnBrk="0" hangingPunct="1">
              <a:lnSpc>
                <a:spcPct val="90000"/>
              </a:lnSpc>
              <a:spcBef>
                <a:spcPts val="923"/>
              </a:spcBef>
              <a:spcAft>
                <a:spcPts val="0"/>
              </a:spcAft>
              <a:buClrTx/>
              <a:buSzTx/>
              <a:buFont typeface="Arial" panose="020B0604020202020204" pitchFamily="34" charset="0"/>
              <a:buNone/>
              <a:tabLst/>
              <a:defRPr/>
            </a:pPr>
            <a:r>
              <a:rPr kumimoji="0" lang="fr-FR" sz="1662" b="0" i="0" u="none" strike="noStrike" kern="1200" cap="none" spc="0" normalizeH="0" baseline="0" noProof="0" dirty="0">
                <a:ln>
                  <a:noFill/>
                </a:ln>
                <a:solidFill>
                  <a:sysClr val="windowText" lastClr="000000"/>
                </a:solidFill>
                <a:effectLst/>
                <a:uLnTx/>
                <a:uFillTx/>
                <a:latin typeface="Marianne" pitchFamily="50" charset="0"/>
                <a:ea typeface="+mn-ea"/>
                <a:cs typeface="+mn-cs"/>
              </a:rPr>
              <a:t> </a:t>
            </a:r>
          </a:p>
          <a:p>
            <a:pPr marL="0" marR="0" lvl="0" indent="0" algn="ctr" defTabSz="844083" rtl="0" eaLnBrk="1" fontAlgn="auto" latinLnBrk="0" hangingPunct="1">
              <a:lnSpc>
                <a:spcPct val="90000"/>
              </a:lnSpc>
              <a:spcBef>
                <a:spcPts val="923"/>
              </a:spcBef>
              <a:spcAft>
                <a:spcPts val="0"/>
              </a:spcAft>
              <a:buClrTx/>
              <a:buSzTx/>
              <a:buFont typeface="Arial" panose="020B0604020202020204" pitchFamily="34" charset="0"/>
              <a:buNone/>
              <a:tabLst/>
              <a:defRPr/>
            </a:pPr>
            <a:r>
              <a:rPr kumimoji="0" lang="fr-FR" sz="1662" b="0" i="0" u="none" strike="noStrike" kern="1200" cap="none" spc="0" normalizeH="0" baseline="0" noProof="0" dirty="0">
                <a:ln>
                  <a:noFill/>
                </a:ln>
                <a:solidFill>
                  <a:sysClr val="windowText" lastClr="000000"/>
                </a:solidFill>
                <a:effectLst/>
                <a:uLnTx/>
                <a:uFillTx/>
                <a:latin typeface="Marianne" pitchFamily="50" charset="0"/>
                <a:ea typeface="+mn-ea"/>
                <a:cs typeface="+mn-cs"/>
              </a:rPr>
              <a:t>Elles peuvent être également obtenues en composant le 04.94.16.96.20 ou en s’adressant aux services départementaux de l’ONACVG. </a:t>
            </a:r>
          </a:p>
        </p:txBody>
      </p:sp>
      <p:pic>
        <p:nvPicPr>
          <p:cNvPr id="3" name="Picture 2">
            <a:extLst>
              <a:ext uri="{FF2B5EF4-FFF2-40B4-BE49-F238E27FC236}">
                <a16:creationId xmlns:a16="http://schemas.microsoft.com/office/drawing/2014/main" id="{AD650CC8-5F62-46C9-9D34-3FBBF18D2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00000">
            <a:off x="1351187" y="3231018"/>
            <a:ext cx="2003374" cy="212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1CB522A2-35CD-4E90-820B-5AC5AB3B7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3234403" y="3334148"/>
            <a:ext cx="1919187" cy="203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534279E-EA25-4667-B7E4-C5D8DD4670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50" y="2849936"/>
            <a:ext cx="2058566" cy="288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56D99A36-5E5F-4614-A24E-A86A1E290A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0000">
            <a:off x="8363512" y="3006998"/>
            <a:ext cx="1980205" cy="280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0444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496</Words>
  <Application>Microsoft Office PowerPoint</Application>
  <PresentationFormat>Grand écran</PresentationFormat>
  <Paragraphs>59</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Marianne</vt:lpstr>
      <vt:lpstr>Wingdings</vt:lpstr>
      <vt:lpstr>Thème Office</vt:lpstr>
      <vt:lpstr>LA COMMISSION DES SECOURS ET DES PRESTATIONS COMPLEMENTAIRES  CNMSS</vt:lpstr>
      <vt:lpstr>LA COMMISSION DES SECOURS ET DES PRESTATIONS COMPLEMENTAIRES</vt:lpstr>
      <vt:lpstr>Présentation PowerPoint</vt:lpstr>
      <vt:lpstr>LA COMMISSION DES SECOURS ET DES PRESTATIONS COMPLEMENTAIRES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CSPC CNMSS</dc:title>
  <dc:creator>LEDAIN Stéphanie</dc:creator>
  <cp:lastModifiedBy>tqer1</cp:lastModifiedBy>
  <cp:revision>18</cp:revision>
  <dcterms:created xsi:type="dcterms:W3CDTF">2022-11-16T15:32:52Z</dcterms:created>
  <dcterms:modified xsi:type="dcterms:W3CDTF">2022-11-16T16:28:23Z</dcterms:modified>
</cp:coreProperties>
</file>